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20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318" r:id="rId25"/>
    <p:sldId id="31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FF"/>
    <a:srgbClr val="3A3B3C"/>
    <a:srgbClr val="242526"/>
    <a:srgbClr val="513D3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0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184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Logistic Regression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Sheet1!$A$16</c:f>
              <c:strCache>
                <c:ptCount val="1"/>
                <c:pt idx="0">
                  <c:v>LG_all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Sheet1!$B$15:$E$15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Sheet1!$B$16:$E$16</c:f>
              <c:numCache>
                <c:formatCode>0.00</c:formatCode>
                <c:ptCount val="4"/>
                <c:pt idx="0">
                  <c:v>0.86519999999999997</c:v>
                </c:pt>
                <c:pt idx="1">
                  <c:v>0.85940000000000005</c:v>
                </c:pt>
                <c:pt idx="2">
                  <c:v>0.88119999999999998</c:v>
                </c:pt>
                <c:pt idx="3">
                  <c:v>0.90839999999999999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84-2145-B28D-EFF176B8C82D}"/>
            </c:ext>
          </c:extLst>
        </c:ser>
        <c:ser>
          <c:idx val="1"/>
          <c:order val="1"/>
          <c:tx>
            <c:strRef>
              <c:f>Sheet1!$A$17</c:f>
              <c:strCache>
                <c:ptCount val="1"/>
                <c:pt idx="0">
                  <c:v>LG_reduced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Sheet1!$B$15:$E$15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Sheet1!$B$17:$E$17</c:f>
              <c:numCache>
                <c:formatCode>0.00</c:formatCode>
                <c:ptCount val="4"/>
                <c:pt idx="0">
                  <c:v>0.88870000000000005</c:v>
                </c:pt>
                <c:pt idx="1">
                  <c:v>0.91400000000000003</c:v>
                </c:pt>
                <c:pt idx="2">
                  <c:v>0.89380000000000004</c:v>
                </c:pt>
                <c:pt idx="3">
                  <c:v>0.94099999999999995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84-2145-B28D-EFF176B8C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5889808"/>
        <c:axId val="1612800576"/>
      </c:lineChart>
      <c:catAx>
        <c:axId val="131588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2800576"/>
        <c:crosses val="autoZero"/>
        <c:auto val="1"/>
        <c:lblAlgn val="ctr"/>
        <c:lblOffset val="100"/>
        <c:noMultiLvlLbl val="0"/>
      </c:catAx>
      <c:valAx>
        <c:axId val="161280057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31588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Support Vector Machine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Sheet1!$A$21</c:f>
              <c:strCache>
                <c:ptCount val="1"/>
                <c:pt idx="0">
                  <c:v>SVM_all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Sheet1!$B$20:$E$20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Sheet1!$B$21:$E$21</c:f>
              <c:numCache>
                <c:formatCode>0.00</c:formatCode>
                <c:ptCount val="4"/>
                <c:pt idx="0">
                  <c:v>0.51559999999999995</c:v>
                </c:pt>
                <c:pt idx="1">
                  <c:v>0.46879999999999999</c:v>
                </c:pt>
                <c:pt idx="2">
                  <c:v>0.73750000000000004</c:v>
                </c:pt>
                <c:pt idx="3">
                  <c:v>0.4264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2E-E340-91DA-ACCDAEAD8A26}"/>
            </c:ext>
          </c:extLst>
        </c:ser>
        <c:ser>
          <c:idx val="1"/>
          <c:order val="1"/>
          <c:tx>
            <c:strRef>
              <c:f>Sheet1!$A$22</c:f>
              <c:strCache>
                <c:ptCount val="1"/>
                <c:pt idx="0">
                  <c:v>SVM_reduced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Sheet1!$B$20:$E$20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Sheet1!$B$22:$E$22</c:f>
              <c:numCache>
                <c:formatCode>0.00</c:formatCode>
                <c:ptCount val="4"/>
                <c:pt idx="0">
                  <c:v>0.89059999999999995</c:v>
                </c:pt>
                <c:pt idx="1">
                  <c:v>0.92190000000000005</c:v>
                </c:pt>
                <c:pt idx="2">
                  <c:v>0.54369999999999996</c:v>
                </c:pt>
                <c:pt idx="3">
                  <c:v>0.7762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2E-E340-91DA-ACCDAEAD8A2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42067040"/>
        <c:axId val="1442638240"/>
      </c:lineChart>
      <c:catAx>
        <c:axId val="144206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638240"/>
        <c:crosses val="autoZero"/>
        <c:auto val="1"/>
        <c:lblAlgn val="ctr"/>
        <c:lblOffset val="100"/>
        <c:noMultiLvlLbl val="0"/>
      </c:catAx>
      <c:valAx>
        <c:axId val="14426382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44206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Naive Bayes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NB_all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Sheet1!$B$25:$E$25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Sheet1!$B$26:$E$26</c:f>
              <c:numCache>
                <c:formatCode>0.00</c:formatCode>
                <c:ptCount val="4"/>
                <c:pt idx="0">
                  <c:v>0.83199999999999996</c:v>
                </c:pt>
                <c:pt idx="1">
                  <c:v>0.84379999999999999</c:v>
                </c:pt>
                <c:pt idx="2">
                  <c:v>0.84375</c:v>
                </c:pt>
                <c:pt idx="3">
                  <c:v>0.88900000000000001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AA-AB4C-AB7A-3706FCB4EEF1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NB_reduced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Sheet1!$B$25:$E$25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Sheet1!$B$27:$E$27</c:f>
              <c:numCache>
                <c:formatCode>0.00</c:formatCode>
                <c:ptCount val="4"/>
                <c:pt idx="0">
                  <c:v>0.82809999999999995</c:v>
                </c:pt>
                <c:pt idx="1">
                  <c:v>0.85160000000000002</c:v>
                </c:pt>
                <c:pt idx="2">
                  <c:v>0.85</c:v>
                </c:pt>
                <c:pt idx="3">
                  <c:v>0.88519999999999999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AA-AB4C-AB7A-3706FCB4EE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4457536"/>
        <c:axId val="1778682064"/>
      </c:lineChart>
      <c:catAx>
        <c:axId val="171445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682064"/>
        <c:crosses val="autoZero"/>
        <c:auto val="1"/>
        <c:lblAlgn val="ctr"/>
        <c:lblOffset val="100"/>
        <c:noMultiLvlLbl val="0"/>
      </c:catAx>
      <c:valAx>
        <c:axId val="177868206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71445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980F6B-6F1D-BE68-71D1-975FF998385E}"/>
              </a:ext>
            </a:extLst>
          </p:cNvPr>
          <p:cNvSpPr/>
          <p:nvPr/>
        </p:nvSpPr>
        <p:spPr>
          <a:xfrm>
            <a:off x="7962900" y="1282700"/>
            <a:ext cx="2451100" cy="1760340"/>
          </a:xfrm>
          <a:prstGeom prst="round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627" y="2438528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1474F052-B281-74CF-2E17-2E352302CAA3}"/>
              </a:ext>
            </a:extLst>
          </p:cNvPr>
          <p:cNvSpPr/>
          <p:nvPr/>
        </p:nvSpPr>
        <p:spPr>
          <a:xfrm>
            <a:off x="7666892" y="4220308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allout: Bent Line with Border and Accent Bar 2">
            <a:extLst>
              <a:ext uri="{FF2B5EF4-FFF2-40B4-BE49-F238E27FC236}">
                <a16:creationId xmlns:a16="http://schemas.microsoft.com/office/drawing/2014/main" id="{1855F912-4B50-7E7B-8228-8319ACBB189F}"/>
              </a:ext>
            </a:extLst>
          </p:cNvPr>
          <p:cNvSpPr/>
          <p:nvPr/>
        </p:nvSpPr>
        <p:spPr>
          <a:xfrm>
            <a:off x="2681654" y="5310554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D44C392-13AC-1ED9-1482-45F2CF551D64}"/>
              </a:ext>
            </a:extLst>
          </p:cNvPr>
          <p:cNvSpPr/>
          <p:nvPr/>
        </p:nvSpPr>
        <p:spPr>
          <a:xfrm>
            <a:off x="7526215" y="4220202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allout: Bent Line with Border and Accent Bar 8">
            <a:extLst>
              <a:ext uri="{FF2B5EF4-FFF2-40B4-BE49-F238E27FC236}">
                <a16:creationId xmlns:a16="http://schemas.microsoft.com/office/drawing/2014/main" id="{EBD65B50-B006-14B2-EEA4-AFFA36F24475}"/>
              </a:ext>
            </a:extLst>
          </p:cNvPr>
          <p:cNvSpPr/>
          <p:nvPr/>
        </p:nvSpPr>
        <p:spPr>
          <a:xfrm>
            <a:off x="2540977" y="5310448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76302E6-C190-643D-9A97-69246FE04436}"/>
              </a:ext>
            </a:extLst>
          </p:cNvPr>
          <p:cNvSpPr/>
          <p:nvPr/>
        </p:nvSpPr>
        <p:spPr>
          <a:xfrm>
            <a:off x="7666892" y="4220308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allout: Bent Line with Border and Accent Bar 8">
            <a:extLst>
              <a:ext uri="{FF2B5EF4-FFF2-40B4-BE49-F238E27FC236}">
                <a16:creationId xmlns:a16="http://schemas.microsoft.com/office/drawing/2014/main" id="{B25C30F2-BCF5-C910-45D9-4A2540E257D1}"/>
              </a:ext>
            </a:extLst>
          </p:cNvPr>
          <p:cNvSpPr/>
          <p:nvPr/>
        </p:nvSpPr>
        <p:spPr>
          <a:xfrm>
            <a:off x="2681654" y="5310554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  <a:p>
            <a:r>
              <a:rPr lang="en-AU" dirty="0"/>
              <a:t>Is there a graph for false negatives?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609973"/>
            <a:ext cx="866775" cy="8792"/>
          </a:xfrm>
          <a:prstGeom prst="line">
            <a:avLst/>
          </a:prstGeom>
          <a:ln w="317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172200" y="1609973"/>
            <a:ext cx="0" cy="3780882"/>
          </a:xfrm>
          <a:prstGeom prst="line">
            <a:avLst/>
          </a:prstGeom>
          <a:ln w="317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E49B6-9DFA-6C92-7788-7BED25EC60A4}"/>
              </a:ext>
            </a:extLst>
          </p:cNvPr>
          <p:cNvCxnSpPr>
            <a:cxnSpLocks/>
          </p:cNvCxnSpPr>
          <p:nvPr/>
        </p:nvCxnSpPr>
        <p:spPr>
          <a:xfrm flipV="1">
            <a:off x="5480538" y="2602523"/>
            <a:ext cx="0" cy="283229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76E82E-D3AB-50FA-4160-325EB011A3A3}"/>
              </a:ext>
            </a:extLst>
          </p:cNvPr>
          <p:cNvSpPr/>
          <p:nvPr/>
        </p:nvSpPr>
        <p:spPr>
          <a:xfrm>
            <a:off x="4176903" y="2387993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70%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684DCD-E790-5772-49D0-D22185A35F9E}"/>
              </a:ext>
            </a:extLst>
          </p:cNvPr>
          <p:cNvSpPr/>
          <p:nvPr/>
        </p:nvSpPr>
        <p:spPr>
          <a:xfrm>
            <a:off x="4191857" y="3468474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50%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8EB6FE-5F77-08D1-6986-A02C8AE23563}"/>
              </a:ext>
            </a:extLst>
          </p:cNvPr>
          <p:cNvSpPr/>
          <p:nvPr/>
        </p:nvSpPr>
        <p:spPr>
          <a:xfrm>
            <a:off x="4223238" y="4149513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20%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30A9BE97-386A-2923-235D-BB2E894A6012}"/>
              </a:ext>
            </a:extLst>
          </p:cNvPr>
          <p:cNvSpPr/>
          <p:nvPr/>
        </p:nvSpPr>
        <p:spPr>
          <a:xfrm>
            <a:off x="6723184" y="5718760"/>
            <a:ext cx="2236177" cy="914190"/>
          </a:xfrm>
          <a:prstGeom prst="borderCallout2">
            <a:avLst>
              <a:gd name="adj1" fmla="val 18750"/>
              <a:gd name="adj2" fmla="val -8333"/>
              <a:gd name="adj3" fmla="val 16890"/>
              <a:gd name="adj4" fmla="val -27880"/>
              <a:gd name="adj5" fmla="val -121903"/>
              <a:gd name="adj6" fmla="val -5638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200" dirty="0"/>
              <a:t>If minimizing false positive rate is critical to the business question(i.e. convicting a suspect)</a:t>
            </a:r>
          </a:p>
        </p:txBody>
      </p: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945653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93.36%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92.37%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17E258-FA92-F27D-835B-F74D8DED6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739612"/>
              </p:ext>
            </p:extLst>
          </p:nvPr>
        </p:nvGraphicFramePr>
        <p:xfrm>
          <a:off x="920496" y="2057400"/>
          <a:ext cx="6513974" cy="428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D82B-C2B5-C619-AE7C-8C22CD964CF1}"/>
              </a:ext>
            </a:extLst>
          </p:cNvPr>
          <p:cNvSpPr txBox="1"/>
          <p:nvPr/>
        </p:nvSpPr>
        <p:spPr>
          <a:xfrm>
            <a:off x="1868489" y="1974827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3BA0-B359-3226-17B1-CB3338154EB6}"/>
              </a:ext>
            </a:extLst>
          </p:cNvPr>
          <p:cNvSpPr txBox="1"/>
          <p:nvPr/>
        </p:nvSpPr>
        <p:spPr>
          <a:xfrm>
            <a:off x="7520164" y="2015078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BEFD8-A0B9-02F0-974C-E5DEE1E9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88" y="2344159"/>
            <a:ext cx="3423949" cy="3255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13B8E-8FD9-81BA-7AB5-BEB9DE0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06" y="2384410"/>
            <a:ext cx="3277298" cy="311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2FD512-6F49-8B1D-4CBD-E1BA3367AF38}"/>
              </a:ext>
            </a:extLst>
          </p:cNvPr>
          <p:cNvSpPr txBox="1"/>
          <p:nvPr/>
        </p:nvSpPr>
        <p:spPr>
          <a:xfrm>
            <a:off x="1024116" y="5553309"/>
            <a:ext cx="2081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-$335, 600</a:t>
            </a:r>
          </a:p>
          <a:p>
            <a:r>
              <a:rPr lang="en-US" sz="1600" dirty="0"/>
              <a:t>Gain = $158,000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FF0000"/>
                </a:solidFill>
              </a:rPr>
              <a:t>-$177,600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5BF8B-FC0F-1AF2-974F-E8CFD1A03974}"/>
              </a:ext>
            </a:extLst>
          </p:cNvPr>
          <p:cNvSpPr txBox="1"/>
          <p:nvPr/>
        </p:nvSpPr>
        <p:spPr>
          <a:xfrm>
            <a:off x="7070712" y="5500300"/>
            <a:ext cx="1981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-$219,400</a:t>
            </a:r>
          </a:p>
          <a:p>
            <a:r>
              <a:rPr lang="en-US" sz="1600" dirty="0"/>
              <a:t>Gain = $269,000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$49,600</a:t>
            </a:r>
          </a:p>
        </p:txBody>
      </p:sp>
    </p:spTree>
    <p:extLst>
      <p:ext uri="{BB962C8B-B14F-4D97-AF65-F5344CB8AC3E}">
        <p14:creationId xmlns:p14="http://schemas.microsoft.com/office/powerpoint/2010/main" val="40889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AF9F94-3A0E-3F9C-B05F-BC1F6C133E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646827"/>
              </p:ext>
            </p:extLst>
          </p:nvPr>
        </p:nvGraphicFramePr>
        <p:xfrm>
          <a:off x="1097280" y="2036064"/>
          <a:ext cx="6473952" cy="421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181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483317" y="3106503"/>
            <a:ext cx="351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These are targeted ads because an algorithm – based on your history, thinks you’re more likely to respond what they’re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More people to expose these ads to requires more budget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3CD5A-4F9A-11B8-ED12-5908FC4635C0}"/>
              </a:ext>
            </a:extLst>
          </p:cNvPr>
          <p:cNvSpPr/>
          <p:nvPr/>
        </p:nvSpPr>
        <p:spPr>
          <a:xfrm>
            <a:off x="981999" y="636126"/>
            <a:ext cx="5418801" cy="211745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10E0BE-0468-6F9D-17E4-9D08430C1C2A}"/>
              </a:ext>
            </a:extLst>
          </p:cNvPr>
          <p:cNvGrpSpPr/>
          <p:nvPr/>
        </p:nvGrpSpPr>
        <p:grpSpPr>
          <a:xfrm>
            <a:off x="6739333" y="0"/>
            <a:ext cx="5291328" cy="6857999"/>
            <a:chOff x="933450" y="219076"/>
            <a:chExt cx="6698733" cy="75151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110983-ECC2-E460-C9A5-4E113750C0C6}"/>
                </a:ext>
              </a:extLst>
            </p:cNvPr>
            <p:cNvGrpSpPr/>
            <p:nvPr/>
          </p:nvGrpSpPr>
          <p:grpSpPr>
            <a:xfrm>
              <a:off x="933450" y="219076"/>
              <a:ext cx="6698733" cy="7515168"/>
              <a:chOff x="5759780" y="1966970"/>
              <a:chExt cx="2967778" cy="42051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33444DC-7C8F-6926-F320-32BBB54AB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9780" y="1966970"/>
                <a:ext cx="2967778" cy="42051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540056-BA85-F8E2-6B8B-8929A9936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289" y="2476924"/>
                <a:ext cx="2946269" cy="2991891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DF2F17-25C1-4811-B131-5EF6B00BADE7}"/>
                </a:ext>
              </a:extLst>
            </p:cNvPr>
            <p:cNvSpPr/>
            <p:nvPr/>
          </p:nvSpPr>
          <p:spPr>
            <a:xfrm>
              <a:off x="1457325" y="229453"/>
              <a:ext cx="2057400" cy="211745"/>
            </a:xfrm>
            <a:prstGeom prst="rect">
              <a:avLst/>
            </a:prstGeom>
            <a:solidFill>
              <a:srgbClr val="242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1200" b="1" dirty="0"/>
                <a:t>THERA BANK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52A35-A658-F916-5B93-C6CE6946E0CF}"/>
                </a:ext>
              </a:extLst>
            </p:cNvPr>
            <p:cNvSpPr/>
            <p:nvPr/>
          </p:nvSpPr>
          <p:spPr>
            <a:xfrm>
              <a:off x="981999" y="229453"/>
              <a:ext cx="475326" cy="396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TB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4C5368-E1AF-3B76-B173-564EE8D2E54F}"/>
                </a:ext>
              </a:extLst>
            </p:cNvPr>
            <p:cNvSpPr/>
            <p:nvPr/>
          </p:nvSpPr>
          <p:spPr>
            <a:xfrm>
              <a:off x="981998" y="6501633"/>
              <a:ext cx="5418801" cy="516462"/>
            </a:xfrm>
            <a:prstGeom prst="rect">
              <a:avLst/>
            </a:prstGeom>
            <a:solidFill>
              <a:srgbClr val="3A3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816854-BAF6-706E-3442-2FB5214C0043}"/>
              </a:ext>
            </a:extLst>
          </p:cNvPr>
          <p:cNvSpPr/>
          <p:nvPr/>
        </p:nvSpPr>
        <p:spPr>
          <a:xfrm rot="10800000">
            <a:off x="7990736" y="97593"/>
            <a:ext cx="927100" cy="31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EF73F-7B49-C3B6-4424-42933A7FADA9}"/>
              </a:ext>
            </a:extLst>
          </p:cNvPr>
          <p:cNvSpPr txBox="1"/>
          <p:nvPr/>
        </p:nvSpPr>
        <p:spPr>
          <a:xfrm>
            <a:off x="1753141" y="1978999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6FF9-4029-7C99-6F54-46FCF48356C6}"/>
              </a:ext>
            </a:extLst>
          </p:cNvPr>
          <p:cNvSpPr txBox="1"/>
          <p:nvPr/>
        </p:nvSpPr>
        <p:spPr>
          <a:xfrm>
            <a:off x="7471076" y="2009064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1972FF-F374-9165-17F0-08EADE46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2348331"/>
            <a:ext cx="3405158" cy="3237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2C427-89DC-6543-E7C4-0233217A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31" y="2378396"/>
            <a:ext cx="3282042" cy="312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9A2C9C-3855-8B89-719F-8F4DB65F0C40}"/>
              </a:ext>
            </a:extLst>
          </p:cNvPr>
          <p:cNvSpPr txBox="1"/>
          <p:nvPr/>
        </p:nvSpPr>
        <p:spPr>
          <a:xfrm>
            <a:off x="1097280" y="5516304"/>
            <a:ext cx="1981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-$423, 600</a:t>
            </a:r>
          </a:p>
          <a:p>
            <a:r>
              <a:rPr lang="en-US" sz="1600" dirty="0"/>
              <a:t>Gain = $328,000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FF0000"/>
                </a:solidFill>
              </a:rPr>
              <a:t>-$95,600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7336-2123-56A7-5B9B-1D5B285E596F}"/>
              </a:ext>
            </a:extLst>
          </p:cNvPr>
          <p:cNvSpPr txBox="1"/>
          <p:nvPr/>
        </p:nvSpPr>
        <p:spPr>
          <a:xfrm>
            <a:off x="7535089" y="5452629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-$260,400</a:t>
            </a:r>
          </a:p>
          <a:p>
            <a:r>
              <a:rPr lang="en-US" sz="1600" dirty="0"/>
              <a:t>Gain = $315,000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$54,600</a:t>
            </a:r>
          </a:p>
        </p:txBody>
      </p:sp>
    </p:spTree>
    <p:extLst>
      <p:ext uri="{BB962C8B-B14F-4D97-AF65-F5344CB8AC3E}">
        <p14:creationId xmlns:p14="http://schemas.microsoft.com/office/powerpoint/2010/main" val="266552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4E09BE-20DA-84AA-4134-09B5B1BB7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673171"/>
              </p:ext>
            </p:extLst>
          </p:nvPr>
        </p:nvGraphicFramePr>
        <p:xfrm>
          <a:off x="1097280" y="2057400"/>
          <a:ext cx="5937504" cy="4319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620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</a:t>
            </a:r>
            <a:br>
              <a:rPr lang="en-AU" sz="2000" dirty="0"/>
            </a:br>
            <a:r>
              <a:rPr lang="en-AU" sz="1400" dirty="0"/>
              <a:t>(income, family, education, </a:t>
            </a:r>
            <a:r>
              <a:rPr lang="en-AU" sz="1400" dirty="0" err="1"/>
              <a:t>ccavg</a:t>
            </a:r>
            <a:r>
              <a:rPr lang="en-AU" sz="1400" dirty="0"/>
              <a:t>, mortgage, </a:t>
            </a:r>
            <a:r>
              <a:rPr lang="en-AU" sz="1400" dirty="0" err="1"/>
              <a:t>cd_account</a:t>
            </a:r>
            <a:r>
              <a:rPr lang="en-AU" sz="1400" dirty="0"/>
              <a:t>,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9EE76-19AE-77C2-87EA-122171956C7F}"/>
              </a:ext>
            </a:extLst>
          </p:cNvPr>
          <p:cNvSpPr txBox="1"/>
          <p:nvPr/>
        </p:nvSpPr>
        <p:spPr>
          <a:xfrm>
            <a:off x="1753141" y="1978999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E1D05-6E69-FAC2-4699-5FC316D60C88}"/>
              </a:ext>
            </a:extLst>
          </p:cNvPr>
          <p:cNvSpPr txBox="1"/>
          <p:nvPr/>
        </p:nvSpPr>
        <p:spPr>
          <a:xfrm>
            <a:off x="7471076" y="2009064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6AFC2-1634-E0C4-D8DC-8D66B083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34" y="2478157"/>
            <a:ext cx="3303462" cy="3140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B39AD3-9016-ED6E-EC65-44942FCC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64" y="2624108"/>
            <a:ext cx="3149951" cy="2994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A0E40D-842A-4722-22F0-A884D94265C8}"/>
              </a:ext>
            </a:extLst>
          </p:cNvPr>
          <p:cNvSpPr txBox="1"/>
          <p:nvPr/>
        </p:nvSpPr>
        <p:spPr>
          <a:xfrm>
            <a:off x="1508097" y="5527346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-$232,800</a:t>
            </a:r>
          </a:p>
          <a:p>
            <a:r>
              <a:rPr lang="en-US" sz="1600" dirty="0"/>
              <a:t>Gain = $283,000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$50,200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9BA62-4CC6-A860-C0DE-F4E0D1FF8DD7}"/>
              </a:ext>
            </a:extLst>
          </p:cNvPr>
          <p:cNvSpPr txBox="1"/>
          <p:nvPr/>
        </p:nvSpPr>
        <p:spPr>
          <a:xfrm>
            <a:off x="7635076" y="5618922"/>
            <a:ext cx="1931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-$236,500</a:t>
            </a:r>
          </a:p>
          <a:p>
            <a:r>
              <a:rPr lang="en-US" sz="1600" dirty="0"/>
              <a:t>Gain = $281,000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$44,500</a:t>
            </a:r>
          </a:p>
        </p:txBody>
      </p:sp>
    </p:spTree>
    <p:extLst>
      <p:ext uri="{BB962C8B-B14F-4D97-AF65-F5344CB8AC3E}">
        <p14:creationId xmlns:p14="http://schemas.microsoft.com/office/powerpoint/2010/main" val="253477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Conclusion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56AF-D2C8-5549-D449-88B6E410E41C}"/>
              </a:ext>
            </a:extLst>
          </p:cNvPr>
          <p:cNvSpPr txBox="1"/>
          <p:nvPr/>
        </p:nvSpPr>
        <p:spPr>
          <a:xfrm>
            <a:off x="1812805" y="2782669"/>
            <a:ext cx="7981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Naïve Bayes Model performs well when using all features and reduced features</a:t>
            </a:r>
          </a:p>
          <a:p>
            <a:pPr algn="ctr"/>
            <a:r>
              <a:rPr lang="en-US" dirty="0"/>
              <a:t>Even though it doesn’t perform the best and doesn’t generate the most income, </a:t>
            </a:r>
          </a:p>
          <a:p>
            <a:pPr algn="ctr"/>
            <a:r>
              <a:rPr lang="en-US" dirty="0"/>
              <a:t>but it is the safest model to deploy</a:t>
            </a:r>
          </a:p>
        </p:txBody>
      </p:sp>
    </p:spTree>
    <p:extLst>
      <p:ext uri="{BB962C8B-B14F-4D97-AF65-F5344CB8AC3E}">
        <p14:creationId xmlns:p14="http://schemas.microsoft.com/office/powerpoint/2010/main" val="22324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7" y="2029997"/>
            <a:ext cx="3578945" cy="3791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6C26-B1E3-7A67-BEB0-D97464BE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25" y="35176"/>
            <a:ext cx="3378258" cy="2188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31727-73A4-9DB8-219A-92464B0F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15" y="0"/>
            <a:ext cx="3297116" cy="2196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FD269-3AB0-A64B-3164-D4948130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31" y="4536689"/>
            <a:ext cx="3517568" cy="2318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107DE9-075D-5494-7624-099984E4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095" y="2297678"/>
            <a:ext cx="3403759" cy="2165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AC2C1B-9A17-08A8-1F35-57FCDF709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164" y="2196215"/>
            <a:ext cx="3403759" cy="21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34ED25-03DC-A583-903A-7359CF82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1" y="3659014"/>
            <a:ext cx="11231542" cy="2486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653C8-614A-BD83-AAA3-EE28FA5E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1" y="712614"/>
            <a:ext cx="11174384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2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DFB39F-2EB7-8FC3-3164-95E3C84FEE37}"/>
              </a:ext>
            </a:extLst>
          </p:cNvPr>
          <p:cNvSpPr/>
          <p:nvPr/>
        </p:nvSpPr>
        <p:spPr>
          <a:xfrm>
            <a:off x="8343900" y="1282700"/>
            <a:ext cx="2070100" cy="1760340"/>
          </a:xfrm>
          <a:prstGeom prst="round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1912</TotalTime>
  <Words>747</Words>
  <Application>Microsoft Macintosh PowerPoint</Application>
  <PresentationFormat>Widescreen</PresentationFormat>
  <Paragraphs>180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PowerPoint Presentation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</vt:lpstr>
      <vt:lpstr>Logistic Regression Model </vt:lpstr>
      <vt:lpstr>Support Vector Machine</vt:lpstr>
      <vt:lpstr>Support Vector Machine </vt:lpstr>
      <vt:lpstr>Naïve Bayes</vt:lpstr>
      <vt:lpstr>Naïve Bayes (income, family, education, ccavg, mortgage, cd_account, online)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18</cp:revision>
  <dcterms:created xsi:type="dcterms:W3CDTF">2022-07-26T04:35:15Z</dcterms:created>
  <dcterms:modified xsi:type="dcterms:W3CDTF">2022-08-02T11:43:58Z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